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7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69" r:id="rId18"/>
    <p:sldId id="278" r:id="rId19"/>
    <p:sldId id="270" r:id="rId20"/>
    <p:sldId id="272" r:id="rId21"/>
    <p:sldId id="271" r:id="rId22"/>
    <p:sldId id="273" r:id="rId23"/>
    <p:sldId id="274" r:id="rId24"/>
  </p:sldIdLst>
  <p:sldSz cx="9144000" cy="6858000" type="screen4x3"/>
  <p:notesSz cx="6858000" cy="9144000"/>
  <p:embeddedFontLst>
    <p:embeddedFont>
      <p:font typeface="NikoshBAN" pitchFamily="2" charset="0"/>
      <p:regular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Georgia" pitchFamily="18" charset="0"/>
      <p:regular r:id="rId31"/>
      <p:bold r:id="rId32"/>
      <p:italic r:id="rId33"/>
      <p:boldItalic r:id="rId34"/>
    </p:embeddedFont>
    <p:embeddedFont>
      <p:font typeface="Wingdings 2" pitchFamily="18" charset="2"/>
      <p:regular r:id="rId35"/>
    </p:embeddedFont>
    <p:embeddedFont>
      <p:font typeface="Trebuchet MS" pitchFamily="34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Gill Sans MT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7B56F-9275-4C68-9790-109460DDF03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9CFBE-90ED-4F6F-9ED8-180624BF7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4B1A-21E0-406B-A349-A6B3DF20F87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3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6D36-CF70-4BA0-A250-F3C3EA712DB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6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635A-F3BB-4E5E-A6F9-C8AFC7B147F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7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2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1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7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5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0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89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5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6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6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1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4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8600"/>
            <a:ext cx="4329112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white"/>
                </a:solidFill>
                <a:latin typeface="SutonnyCMJ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prstClr val="white"/>
                </a:solidFill>
                <a:latin typeface="SutonnyCMJ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prstClr val="white"/>
                </a:solidFill>
                <a:latin typeface="SutonnyCMJ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prstClr val="white"/>
              </a:solidFill>
              <a:latin typeface="SutonnyCMJ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4008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08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39"/>
            <a:ext cx="9144000" cy="60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919"/>
            <a:ext cx="9144000" cy="59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43"/>
            <a:ext cx="9144000" cy="61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652"/>
            <a:ext cx="9144000" cy="60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43"/>
            <a:ext cx="9144000" cy="61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457200"/>
                <a:ext cx="8229600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সমস্যা : </a:t>
                </a:r>
                <a:r>
                  <a:rPr lang="bn-BD" sz="3200" i="1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x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  <m:r>
                      <a:rPr lang="bn-BD" sz="3200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হলে</a:t>
                </a:r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প্রমাণ কর যে, </a:t>
                </a:r>
                <a:r>
                  <a:rPr lang="bn-BD" sz="3200" i="1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x</a:t>
                </a:r>
                <a:r>
                  <a:rPr lang="en-US" sz="3200" i="1" baseline="300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4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bn-BD" sz="3200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322</m:t>
                    </m:r>
                  </m:oMath>
                </a14:m>
                <a:endPara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8229600" cy="1282787"/>
              </a:xfrm>
              <a:prstGeom prst="rect">
                <a:avLst/>
              </a:prstGeom>
              <a:blipFill rotWithShape="1">
                <a:blip r:embed="rId3"/>
                <a:stretch>
                  <a:fillRect l="-1852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2286000"/>
                <a:ext cx="41910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 : দেওয়া আছে,  </a:t>
                </a:r>
                <a:r>
                  <a:rPr lang="bn-BD" sz="2800" i="1" dirty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x </a:t>
                </a:r>
                <a:r>
                  <a:rPr lang="bn-BD" sz="2800" dirty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  <m:r>
                      <a:rPr lang="bn-BD" sz="28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en-US" sz="28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4191000" cy="703013"/>
              </a:xfrm>
              <a:prstGeom prst="rect">
                <a:avLst/>
              </a:prstGeom>
              <a:blipFill rotWithShape="1">
                <a:blip r:embed="rId4"/>
                <a:stretch>
                  <a:fillRect l="-2907" r="-7122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3048000"/>
                <a:ext cx="31242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বামপক্ষ </a:t>
                </a:r>
                <a:r>
                  <a:rPr lang="bn-BD" sz="2800" dirty="0" smtClean="0"/>
                  <a:t> =  </a:t>
                </a:r>
                <a:r>
                  <a:rPr lang="bn-BD" sz="2800" i="1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x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4</a:t>
                </a:r>
                <a:r>
                  <a: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3124200" cy="703013"/>
              </a:xfrm>
              <a:prstGeom prst="rect">
                <a:avLst/>
              </a:prstGeom>
              <a:blipFill rotWithShape="1">
                <a:blip r:embed="rId5"/>
                <a:stretch>
                  <a:fillRect l="-3899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63282"/>
              </p:ext>
            </p:extLst>
          </p:nvPr>
        </p:nvGraphicFramePr>
        <p:xfrm>
          <a:off x="2971800" y="4664248"/>
          <a:ext cx="3187700" cy="89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1396800" imgH="393480" progId="Equation.3">
                  <p:embed/>
                </p:oleObj>
              </mc:Choice>
              <mc:Fallback>
                <p:oleObj name="Equation" r:id="rId6" imgW="1396800" imgH="3934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64248"/>
                        <a:ext cx="3187700" cy="89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1563"/>
              </p:ext>
            </p:extLst>
          </p:nvPr>
        </p:nvGraphicFramePr>
        <p:xfrm>
          <a:off x="2998788" y="5578475"/>
          <a:ext cx="3478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8" imgW="1523880" imgH="393480" progId="Equation.3">
                  <p:embed/>
                </p:oleObj>
              </mc:Choice>
              <mc:Fallback>
                <p:oleObj name="Equation" r:id="rId8" imgW="1523880" imgH="3934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5578475"/>
                        <a:ext cx="3478212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89511"/>
              </p:ext>
            </p:extLst>
          </p:nvPr>
        </p:nvGraphicFramePr>
        <p:xfrm>
          <a:off x="2895600" y="3733800"/>
          <a:ext cx="21732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0" imgW="952200" imgH="393480" progId="Equation.3">
                  <p:embed/>
                </p:oleObj>
              </mc:Choice>
              <mc:Fallback>
                <p:oleObj name="Equation" r:id="rId10" imgW="952200" imgH="39348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2173287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4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85234"/>
              </p:ext>
            </p:extLst>
          </p:nvPr>
        </p:nvGraphicFramePr>
        <p:xfrm>
          <a:off x="1524000" y="685800"/>
          <a:ext cx="23193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231933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1913"/>
              </p:ext>
            </p:extLst>
          </p:nvPr>
        </p:nvGraphicFramePr>
        <p:xfrm>
          <a:off x="1585913" y="1306513"/>
          <a:ext cx="20589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5" imgW="901440" imgH="228600" progId="Equation.3">
                  <p:embed/>
                </p:oleObj>
              </mc:Choice>
              <mc:Fallback>
                <p:oleObj name="Equation" r:id="rId5" imgW="901440" imgH="2286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1306513"/>
                        <a:ext cx="205898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81852"/>
              </p:ext>
            </p:extLst>
          </p:nvPr>
        </p:nvGraphicFramePr>
        <p:xfrm>
          <a:off x="1560512" y="1839913"/>
          <a:ext cx="15636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7" imgW="685800" imgH="228600" progId="Equation.3">
                  <p:embed/>
                </p:oleObj>
              </mc:Choice>
              <mc:Fallback>
                <p:oleObj name="Equation" r:id="rId7" imgW="68580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2" y="1839913"/>
                        <a:ext cx="1563688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88004"/>
              </p:ext>
            </p:extLst>
          </p:nvPr>
        </p:nvGraphicFramePr>
        <p:xfrm>
          <a:off x="1676400" y="2506663"/>
          <a:ext cx="1362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9" imgW="596880" imgH="177480" progId="Equation.3">
                  <p:embed/>
                </p:oleObj>
              </mc:Choice>
              <mc:Fallback>
                <p:oleObj name="Equation" r:id="rId9" imgW="596880" imgH="17748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06663"/>
                        <a:ext cx="13620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03022"/>
              </p:ext>
            </p:extLst>
          </p:nvPr>
        </p:nvGraphicFramePr>
        <p:xfrm>
          <a:off x="1752600" y="3022600"/>
          <a:ext cx="8969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11" imgW="393480" imgH="177480" progId="Equation.3">
                  <p:embed/>
                </p:oleObj>
              </mc:Choice>
              <mc:Fallback>
                <p:oleObj name="Equation" r:id="rId11" imgW="393480" imgH="17748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22600"/>
                        <a:ext cx="8969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1600" y="304800"/>
            <a:ext cx="5354782" cy="923330"/>
            <a:chOff x="1371600" y="304800"/>
            <a:chExt cx="5354782" cy="923330"/>
          </a:xfrm>
          <a:blipFill>
            <a:blip r:embed="rId3"/>
            <a:tile tx="0" ty="0" sx="100000" sy="100000" flip="none" algn="tl"/>
          </a:blipFill>
        </p:grpSpPr>
        <p:sp>
          <p:nvSpPr>
            <p:cNvPr id="12" name="Flowchart: Alternate Process 11"/>
            <p:cNvSpPr/>
            <p:nvPr/>
          </p:nvSpPr>
          <p:spPr>
            <a:xfrm>
              <a:off x="1371600" y="304800"/>
              <a:ext cx="5354782" cy="923330"/>
            </a:xfrm>
            <a:prstGeom prst="flowChartAlternateProcess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304800"/>
              <a:ext cx="5354782" cy="92333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33109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828800"/>
            <a:ext cx="8345714" cy="2286000"/>
            <a:chOff x="533400" y="1905000"/>
            <a:chExt cx="8345714" cy="2286000"/>
          </a:xfrm>
          <a:blipFill>
            <a:blip r:embed="rId4"/>
            <a:tile tx="0" ty="0" sx="100000" sy="100000" flip="none" algn="tl"/>
          </a:blipFill>
        </p:grpSpPr>
        <p:sp>
          <p:nvSpPr>
            <p:cNvPr id="3" name="Rectangle 2"/>
            <p:cNvSpPr/>
            <p:nvPr/>
          </p:nvSpPr>
          <p:spPr>
            <a:xfrm>
              <a:off x="533400" y="1905000"/>
              <a:ext cx="8345714" cy="22860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BD" sz="3600" u="sng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ক- দল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2514600"/>
              <a:ext cx="762000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সমস্যা : অনুশীলনী 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.১ এর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4343400"/>
            <a:ext cx="8382000" cy="2133600"/>
            <a:chOff x="533400" y="4343400"/>
            <a:chExt cx="8382000" cy="2133600"/>
          </a:xfrm>
          <a:blipFill>
            <a:blip r:embed="rId5"/>
            <a:tile tx="0" ty="0" sx="100000" sy="100000" flip="none" algn="tl"/>
          </a:blipFill>
        </p:grpSpPr>
        <p:sp>
          <p:nvSpPr>
            <p:cNvPr id="4" name="Rectangle 3"/>
            <p:cNvSpPr/>
            <p:nvPr/>
          </p:nvSpPr>
          <p:spPr>
            <a:xfrm>
              <a:off x="533400" y="4343400"/>
              <a:ext cx="8345714" cy="21336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BD" sz="3600" u="sng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খ- দল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054025"/>
              <a:ext cx="8382000" cy="584775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সমস্যা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অনুশীলনী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.১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এর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9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। 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326009"/>
            <a:ext cx="3124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3" y="792609"/>
            <a:ext cx="383419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8036" y="3916809"/>
            <a:ext cx="800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সমস্যা : অনুশীলনী 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.১ </a:t>
            </a:r>
            <a:r>
              <a:rPr lang="as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৫ ও ১০</a:t>
            </a:r>
            <a:r>
              <a:rPr lang="as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82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2590800"/>
            <a:ext cx="7696200" cy="3352800"/>
            <a:chOff x="685800" y="1828800"/>
            <a:chExt cx="7696200" cy="3352800"/>
          </a:xfrm>
        </p:grpSpPr>
        <p:sp>
          <p:nvSpPr>
            <p:cNvPr id="2" name="Rounded Rectangle 1"/>
            <p:cNvSpPr/>
            <p:nvPr/>
          </p:nvSpPr>
          <p:spPr>
            <a:xfrm>
              <a:off x="685800" y="1828800"/>
              <a:ext cx="7696200" cy="3352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0" y="2955429"/>
              <a:ext cx="7467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 (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a+b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800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এর মান নির্ণয়ের সূত্র কী?</a:t>
              </a:r>
              <a:endParaRPr lang="en-US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 - b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)</a:t>
              </a:r>
              <a:r>
                <a:rPr lang="en-US" sz="2800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এর মান নির্ণয়ের </a:t>
              </a:r>
              <a:r>
                <a:rPr lang="en-US" sz="28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সূত্রটি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) =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14400" y="3124200"/>
              <a:ext cx="368300" cy="2122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05200"/>
              <a:ext cx="3841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962400"/>
              <a:ext cx="3841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ular Callout 3"/>
          <p:cNvSpPr/>
          <p:nvPr/>
        </p:nvSpPr>
        <p:spPr>
          <a:xfrm>
            <a:off x="1524000" y="0"/>
            <a:ext cx="6019800" cy="17526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062" y="45867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905000"/>
            <a:ext cx="7162800" cy="1219200"/>
            <a:chOff x="1066800" y="1905000"/>
            <a:chExt cx="7162800" cy="12192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1905000"/>
              <a:ext cx="7162800" cy="1219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2133600"/>
              <a:ext cx="5943600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শিক্ষাই জাতির মেরুদণ্ড </a:t>
              </a:r>
              <a:endPara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2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749.JPG"/>
          <p:cNvPicPr>
            <a:picLocks noChangeAspect="1"/>
          </p:cNvPicPr>
          <p:nvPr/>
        </p:nvPicPr>
        <p:blipFill rotWithShape="1">
          <a:blip r:embed="rId2" cstate="print"/>
          <a:srcRect l="-411" t="1407" r="3108" b="4172"/>
          <a:stretch/>
        </p:blipFill>
        <p:spPr>
          <a:xfrm>
            <a:off x="1544398" y="2133600"/>
            <a:ext cx="6239933" cy="43290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665" y="457200"/>
            <a:ext cx="3581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effectLst>
                  <a:glow rad="101600">
                    <a:srgbClr val="8FB08C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2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1499815" y="4138987"/>
            <a:ext cx="4772771" cy="0"/>
            <a:chOff x="1600200" y="5410200"/>
            <a:chExt cx="5410200" cy="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00200" y="5410200"/>
              <a:ext cx="2362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962400" y="5410200"/>
              <a:ext cx="30480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86200" y="1752601"/>
            <a:ext cx="4648372" cy="0"/>
            <a:chOff x="1600200" y="5410200"/>
            <a:chExt cx="541020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600200" y="5410200"/>
              <a:ext cx="2362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62400" y="5410200"/>
              <a:ext cx="30480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86200" y="6525372"/>
            <a:ext cx="4648372" cy="0"/>
            <a:chOff x="1600200" y="5410200"/>
            <a:chExt cx="5410200" cy="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00200" y="5410200"/>
              <a:ext cx="2362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62400" y="5410200"/>
              <a:ext cx="30480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6200000">
            <a:off x="6148186" y="4138987"/>
            <a:ext cx="4772771" cy="0"/>
            <a:chOff x="1600200" y="5410200"/>
            <a:chExt cx="5410200" cy="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600200" y="5410200"/>
              <a:ext cx="2362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62400" y="5410200"/>
              <a:ext cx="30480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57200" y="392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1078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V="1">
            <a:off x="2223752" y="-90152"/>
            <a:ext cx="0" cy="26187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4400" y="609600"/>
            <a:ext cx="20295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86201" y="1447800"/>
            <a:ext cx="20295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100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915771" y="1600200"/>
            <a:ext cx="26188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6600" y="1230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1022781" y="3854020"/>
            <a:ext cx="4648371" cy="597932"/>
            <a:chOff x="3886201" y="1002268"/>
            <a:chExt cx="4648371" cy="597932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3886201" y="1447800"/>
              <a:ext cx="202957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572000" y="1002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915771" y="1600200"/>
              <a:ext cx="261880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086600" y="1230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ight Brace 45"/>
          <p:cNvSpPr/>
          <p:nvPr/>
        </p:nvSpPr>
        <p:spPr>
          <a:xfrm rot="10800000">
            <a:off x="1929185" y="1752601"/>
            <a:ext cx="1014786" cy="47245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14400" y="38978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97868"/>
                <a:ext cx="838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19800" y="4050268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+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50268"/>
                <a:ext cx="1371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4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6" grpId="0"/>
      <p:bldP spid="39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15099" r="24034" b="3446"/>
          <a:stretch/>
        </p:blipFill>
        <p:spPr>
          <a:xfrm>
            <a:off x="1905000" y="1371599"/>
            <a:ext cx="5665840" cy="5257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3806" r="48588" b="84968"/>
          <a:stretch/>
        </p:blipFill>
        <p:spPr>
          <a:xfrm>
            <a:off x="2180303" y="380999"/>
            <a:ext cx="4982497" cy="8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 t="15544" r="24355" b="3297"/>
          <a:stretch/>
        </p:blipFill>
        <p:spPr>
          <a:xfrm>
            <a:off x="1839878" y="1388806"/>
            <a:ext cx="4954213" cy="5392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259" r="35806" b="84456"/>
          <a:stretch/>
        </p:blipFill>
        <p:spPr>
          <a:xfrm>
            <a:off x="1524000" y="543635"/>
            <a:ext cx="6184490" cy="7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1"/>
            <a:ext cx="5791199" cy="11593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r>
              <a:rPr lang="bn-BD" sz="5400" b="1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209800"/>
            <a:ext cx="6096000" cy="3581400"/>
            <a:chOff x="1524000" y="2209800"/>
            <a:chExt cx="6096000" cy="3581400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Flowchart: Alternate Process 4"/>
            <p:cNvSpPr/>
            <p:nvPr/>
          </p:nvSpPr>
          <p:spPr>
            <a:xfrm>
              <a:off x="1524000" y="2209800"/>
              <a:ext cx="6096000" cy="3581400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2867561"/>
              <a:ext cx="5562600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বীজগণিতিক রাশি  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24800" y="54114"/>
            <a:ext cx="1143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 ৩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457200" y="2438400"/>
            <a:ext cx="8153400" cy="129540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শিক্ষার্থীরা ........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457200"/>
            <a:ext cx="6629400" cy="1219200"/>
            <a:chOff x="1371600" y="457200"/>
            <a:chExt cx="6629400" cy="1219200"/>
          </a:xfrm>
        </p:grpSpPr>
        <p:sp>
          <p:nvSpPr>
            <p:cNvPr id="2" name="Rounded Rectangle 1"/>
            <p:cNvSpPr/>
            <p:nvPr/>
          </p:nvSpPr>
          <p:spPr>
            <a:xfrm>
              <a:off x="1371600" y="457200"/>
              <a:ext cx="6629400" cy="12192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685800"/>
              <a:ext cx="464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5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3886200"/>
            <a:ext cx="8610600" cy="2554545"/>
            <a:chOff x="381000" y="3981271"/>
            <a:chExt cx="8610600" cy="255454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981271"/>
              <a:ext cx="8610600" cy="25545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বীজগণিতীয় সূত্র প্রয়োগ করে দ্বিপদী ও ত্রিপদী রাশির </a:t>
              </a:r>
            </a:p>
            <a:p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1) বর্গ নিরূপণ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করতে পারবে</a:t>
              </a:r>
            </a:p>
            <a:p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	2) মান নির্ণয় </a:t>
              </a:r>
              <a:r>
                <a:rPr lang="en-US" sz="32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000" y="4133671"/>
              <a:ext cx="304800" cy="2286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1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>
          <a:xfrm>
            <a:off x="1676400" y="124691"/>
            <a:ext cx="5181600" cy="865909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বর্গের সূত্রাবলী 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4224" r="48549" b="82279"/>
          <a:stretch/>
        </p:blipFill>
        <p:spPr>
          <a:xfrm>
            <a:off x="405581" y="2524432"/>
            <a:ext cx="4395019" cy="82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3796" r="50000" b="82243"/>
          <a:stretch/>
        </p:blipFill>
        <p:spPr>
          <a:xfrm>
            <a:off x="385916" y="3714135"/>
            <a:ext cx="4262284" cy="857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3034" r="49167" b="86100"/>
          <a:stretch/>
        </p:blipFill>
        <p:spPr>
          <a:xfrm>
            <a:off x="420329" y="4670323"/>
            <a:ext cx="4456471" cy="66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2206" r="47097" b="79918"/>
          <a:stretch/>
        </p:blipFill>
        <p:spPr>
          <a:xfrm>
            <a:off x="349045" y="5567516"/>
            <a:ext cx="4527755" cy="106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3806" r="48588" b="84968"/>
          <a:stretch/>
        </p:blipFill>
        <p:spPr>
          <a:xfrm>
            <a:off x="381000" y="1472721"/>
            <a:ext cx="4982497" cy="8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3034" r="48387" b="84168"/>
          <a:stretch/>
        </p:blipFill>
        <p:spPr>
          <a:xfrm>
            <a:off x="206476" y="560439"/>
            <a:ext cx="4513007" cy="78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2545" r="48387" b="84524"/>
          <a:stretch/>
        </p:blipFill>
        <p:spPr>
          <a:xfrm>
            <a:off x="309716" y="1809136"/>
            <a:ext cx="4409767" cy="781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3034" r="47260" b="81995"/>
          <a:stretch/>
        </p:blipFill>
        <p:spPr>
          <a:xfrm>
            <a:off x="206476" y="3082414"/>
            <a:ext cx="46162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186</Words>
  <Application>Microsoft Office PowerPoint</Application>
  <PresentationFormat>On-screen Show (4:3)</PresentationFormat>
  <Paragraphs>45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SutonnyCMJ</vt:lpstr>
      <vt:lpstr>NikoshBAN</vt:lpstr>
      <vt:lpstr>Verdana</vt:lpstr>
      <vt:lpstr>Georgia</vt:lpstr>
      <vt:lpstr>Wingdings 2</vt:lpstr>
      <vt:lpstr>Vrinda</vt:lpstr>
      <vt:lpstr>Trebuchet MS</vt:lpstr>
      <vt:lpstr>Cambria Math</vt:lpstr>
      <vt:lpstr>Times New Roman</vt:lpstr>
      <vt:lpstr>Calibri</vt:lpstr>
      <vt:lpstr>Gill Sans MT</vt:lpstr>
      <vt:lpstr>1_Office Theme</vt:lpstr>
      <vt:lpstr>Slipstream</vt:lpstr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37</cp:revision>
  <dcterms:created xsi:type="dcterms:W3CDTF">2006-08-16T00:00:00Z</dcterms:created>
  <dcterms:modified xsi:type="dcterms:W3CDTF">2016-12-24T14:31:06Z</dcterms:modified>
</cp:coreProperties>
</file>